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84" r:id="rId3"/>
    <p:sldId id="291" r:id="rId4"/>
    <p:sldId id="263" r:id="rId5"/>
    <p:sldId id="269" r:id="rId6"/>
    <p:sldId id="283" r:id="rId7"/>
    <p:sldId id="271" r:id="rId8"/>
    <p:sldId id="268" r:id="rId9"/>
    <p:sldId id="270" r:id="rId10"/>
    <p:sldId id="290" r:id="rId11"/>
    <p:sldId id="265" r:id="rId12"/>
    <p:sldId id="266" r:id="rId13"/>
    <p:sldId id="282" r:id="rId14"/>
    <p:sldId id="279" r:id="rId15"/>
    <p:sldId id="280" r:id="rId16"/>
    <p:sldId id="278" r:id="rId17"/>
    <p:sldId id="262" r:id="rId18"/>
    <p:sldId id="285" r:id="rId19"/>
    <p:sldId id="288" r:id="rId20"/>
    <p:sldId id="28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210" d="100"/>
          <a:sy n="210" d="100"/>
        </p:scale>
        <p:origin x="-208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16</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17</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www.ncbi.nlm.nih.gov/pubmed/25177493" TargetMode="External"/><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7.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9" Type="http://schemas.openxmlformats.org/officeDocument/2006/relationships/image" Target="../media/image35.jpg"/><Relationship Id="rId20" Type="http://schemas.openxmlformats.org/officeDocument/2006/relationships/image" Target="../media/image43.jpg"/><Relationship Id="rId21" Type="http://schemas.openxmlformats.org/officeDocument/2006/relationships/image" Target="../media/image44.png"/><Relationship Id="rId22" Type="http://schemas.openxmlformats.org/officeDocument/2006/relationships/image" Target="../media/image45.jpg"/><Relationship Id="rId23" Type="http://schemas.openxmlformats.org/officeDocument/2006/relationships/image" Target="../media/image46.JPG"/><Relationship Id="rId24" Type="http://schemas.openxmlformats.org/officeDocument/2006/relationships/image" Target="../media/image47.jpg"/><Relationship Id="rId25" Type="http://schemas.openxmlformats.org/officeDocument/2006/relationships/image" Target="../media/image48.png"/><Relationship Id="rId10" Type="http://schemas.openxmlformats.org/officeDocument/2006/relationships/image" Target="../media/image36.jpg"/><Relationship Id="rId11" Type="http://schemas.openxmlformats.org/officeDocument/2006/relationships/image" Target="../media/image8.jpg"/><Relationship Id="rId12" Type="http://schemas.openxmlformats.org/officeDocument/2006/relationships/image" Target="../media/image9.jpg"/><Relationship Id="rId13" Type="http://schemas.openxmlformats.org/officeDocument/2006/relationships/image" Target="../media/image37.jpg"/><Relationship Id="rId14" Type="http://schemas.openxmlformats.org/officeDocument/2006/relationships/image" Target="../media/image38.jpg"/><Relationship Id="rId15" Type="http://schemas.openxmlformats.org/officeDocument/2006/relationships/image" Target="../media/image39.jpg"/><Relationship Id="rId16" Type="http://schemas.openxmlformats.org/officeDocument/2006/relationships/image" Target="../media/image40.JPG"/><Relationship Id="rId17" Type="http://schemas.openxmlformats.org/officeDocument/2006/relationships/image" Target="../media/image41.JPG"/><Relationship Id="rId18" Type="http://schemas.openxmlformats.org/officeDocument/2006/relationships/image" Target="../media/image12.png"/><Relationship Id="rId19"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www.cell.com/cell-systems/abstract/S2405-4712(15)0011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PMBIO Module 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85000" lnSpcReduction="20000"/>
          </a:bodyPr>
          <a:lstStyle/>
          <a:p>
            <a:pPr algn="r"/>
            <a:r>
              <a:rPr lang="en-US" sz="1800" dirty="0" smtClean="0"/>
              <a:t>Malachi Griffith, Obi Griffith, Zachary Skidmore</a:t>
            </a:r>
          </a:p>
          <a:p>
            <a:pPr algn="r"/>
            <a:r>
              <a:rPr lang="en-US" sz="1800" dirty="0"/>
              <a:t>Introduction to bioinformatics for DNA and RNA sequence analysis (IBDR01</a:t>
            </a:r>
            <a:r>
              <a:rPr lang="en-US" sz="1800" dirty="0" smtClean="0"/>
              <a:t>)</a:t>
            </a:r>
          </a:p>
          <a:p>
            <a:pPr algn="r"/>
            <a:r>
              <a:rPr lang="en-US" sz="1800" dirty="0" smtClean="0"/>
              <a:t>29 October </a:t>
            </a:r>
            <a:r>
              <a:rPr lang="mr-IN" sz="1800" dirty="0" smtClean="0"/>
              <a:t>–</a:t>
            </a:r>
            <a:r>
              <a:rPr lang="en-US" sz="1800" dirty="0" smtClean="0"/>
              <a:t> 2 November, 2018</a:t>
            </a:r>
          </a:p>
          <a:p>
            <a:pPr algn="r"/>
            <a:r>
              <a:rPr lang="en-US" sz="1800" dirty="0" smtClean="0"/>
              <a:t>Glasgow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Immune therapy opens exciting new avenues for personalized therapy</a:t>
            </a:r>
            <a:endParaRPr lang="en-US" dirty="0"/>
          </a:p>
        </p:txBody>
      </p:sp>
      <p:grpSp>
        <p:nvGrpSpPr>
          <p:cNvPr id="4" name="Group 3"/>
          <p:cNvGrpSpPr/>
          <p:nvPr/>
        </p:nvGrpSpPr>
        <p:grpSpPr>
          <a:xfrm>
            <a:off x="4885268" y="1001229"/>
            <a:ext cx="3733800" cy="4363310"/>
            <a:chOff x="3276600" y="723040"/>
            <a:chExt cx="3733800" cy="4363310"/>
          </a:xfrm>
        </p:grpSpPr>
        <p:grpSp>
          <p:nvGrpSpPr>
            <p:cNvPr id="5" name="Group 4"/>
            <p:cNvGrpSpPr/>
            <p:nvPr/>
          </p:nvGrpSpPr>
          <p:grpSpPr>
            <a:xfrm>
              <a:off x="3276600" y="723040"/>
              <a:ext cx="3733800" cy="4363310"/>
              <a:chOff x="2566492" y="0"/>
              <a:chExt cx="5959200" cy="6858000"/>
            </a:xfrm>
          </p:grpSpPr>
          <p:pic>
            <p:nvPicPr>
              <p:cNvPr id="7" name="Picture 6"/>
              <p:cNvPicPr>
                <a:picLocks noChangeAspect="1"/>
              </p:cNvPicPr>
              <p:nvPr/>
            </p:nvPicPr>
            <p:blipFill rotWithShape="1">
              <a:blip r:embed="rId2"/>
              <a:srcRect r="49465" b="65737"/>
              <a:stretch/>
            </p:blipFill>
            <p:spPr>
              <a:xfrm>
                <a:off x="2566492" y="0"/>
                <a:ext cx="3011498" cy="2349796"/>
              </a:xfrm>
              <a:prstGeom prst="rect">
                <a:avLst/>
              </a:prstGeom>
            </p:spPr>
          </p:pic>
          <p:pic>
            <p:nvPicPr>
              <p:cNvPr id="8" name="Picture 7"/>
              <p:cNvPicPr>
                <a:picLocks noChangeAspect="1"/>
              </p:cNvPicPr>
              <p:nvPr/>
            </p:nvPicPr>
            <p:blipFill rotWithShape="1">
              <a:blip r:embed="rId2"/>
              <a:srcRect l="50535" b="65737"/>
              <a:stretch/>
            </p:blipFill>
            <p:spPr>
              <a:xfrm>
                <a:off x="5577990" y="0"/>
                <a:ext cx="2947702" cy="2349796"/>
              </a:xfrm>
              <a:prstGeom prst="rect">
                <a:avLst/>
              </a:prstGeom>
            </p:spPr>
          </p:pic>
          <p:pic>
            <p:nvPicPr>
              <p:cNvPr id="9" name="Picture 8"/>
              <p:cNvPicPr>
                <a:picLocks noChangeAspect="1"/>
              </p:cNvPicPr>
              <p:nvPr/>
            </p:nvPicPr>
            <p:blipFill rotWithShape="1">
              <a:blip r:embed="rId2"/>
              <a:srcRect l="42726" t="34263" b="32403"/>
              <a:stretch/>
            </p:blipFill>
            <p:spPr>
              <a:xfrm>
                <a:off x="5112640" y="2349796"/>
                <a:ext cx="3413051" cy="2285999"/>
              </a:xfrm>
              <a:prstGeom prst="rect">
                <a:avLst/>
              </a:prstGeom>
            </p:spPr>
          </p:pic>
          <p:pic>
            <p:nvPicPr>
              <p:cNvPr id="10" name="Picture 9"/>
              <p:cNvPicPr>
                <a:picLocks noChangeAspect="1"/>
              </p:cNvPicPr>
              <p:nvPr/>
            </p:nvPicPr>
            <p:blipFill rotWithShape="1">
              <a:blip r:embed="rId2"/>
              <a:srcRect l="42726" t="67597"/>
              <a:stretch/>
            </p:blipFill>
            <p:spPr>
              <a:xfrm>
                <a:off x="5112640" y="4635794"/>
                <a:ext cx="3413052" cy="2222205"/>
              </a:xfrm>
              <a:prstGeom prst="rect">
                <a:avLst/>
              </a:prstGeom>
            </p:spPr>
          </p:pic>
          <p:pic>
            <p:nvPicPr>
              <p:cNvPr id="11" name="Picture 10"/>
              <p:cNvPicPr>
                <a:picLocks noChangeAspect="1"/>
              </p:cNvPicPr>
              <p:nvPr/>
            </p:nvPicPr>
            <p:blipFill rotWithShape="1">
              <a:blip r:embed="rId2"/>
              <a:srcRect t="64496" r="57274"/>
              <a:stretch/>
            </p:blipFill>
            <p:spPr>
              <a:xfrm>
                <a:off x="2566492" y="4423144"/>
                <a:ext cx="2546147" cy="2434856"/>
              </a:xfrm>
              <a:prstGeom prst="rect">
                <a:avLst/>
              </a:prstGeom>
            </p:spPr>
          </p:pic>
          <p:pic>
            <p:nvPicPr>
              <p:cNvPr id="12" name="Picture 11"/>
              <p:cNvPicPr>
                <a:picLocks noChangeAspect="1"/>
              </p:cNvPicPr>
              <p:nvPr/>
            </p:nvPicPr>
            <p:blipFill rotWithShape="1">
              <a:blip r:embed="rId2"/>
              <a:srcRect t="34264" r="57274" b="35504"/>
              <a:stretch/>
            </p:blipFill>
            <p:spPr>
              <a:xfrm>
                <a:off x="2566492" y="2349796"/>
                <a:ext cx="2546147" cy="2073348"/>
              </a:xfrm>
              <a:prstGeom prst="rect">
                <a:avLst/>
              </a:prstGeom>
            </p:spPr>
          </p:pic>
        </p:grpSp>
        <p:sp>
          <p:nvSpPr>
            <p:cNvPr id="6" name="TextBox 5"/>
            <p:cNvSpPr txBox="1"/>
            <p:nvPr/>
          </p:nvSpPr>
          <p:spPr>
            <a:xfrm>
              <a:off x="6096000" y="2148789"/>
              <a:ext cx="902811" cy="261610"/>
            </a:xfrm>
            <a:prstGeom prst="rect">
              <a:avLst/>
            </a:prstGeom>
            <a:noFill/>
          </p:spPr>
          <p:txBody>
            <a:bodyPr wrap="none" rtlCol="0">
              <a:spAutoFit/>
            </a:bodyPr>
            <a:lstStyle/>
            <a:p>
              <a:r>
                <a:rPr lang="en-US" sz="1100" b="1" dirty="0" smtClean="0"/>
                <a:t>HLA typing</a:t>
              </a:r>
              <a:endParaRPr lang="en-US" sz="1100" b="1" dirty="0"/>
            </a:p>
          </p:txBody>
        </p:sp>
      </p:grpSp>
      <p:sp>
        <p:nvSpPr>
          <p:cNvPr id="13" name="TextBox 12"/>
          <p:cNvSpPr txBox="1"/>
          <p:nvPr/>
        </p:nvSpPr>
        <p:spPr>
          <a:xfrm>
            <a:off x="4886515" y="5724691"/>
            <a:ext cx="2487491" cy="646331"/>
          </a:xfrm>
          <a:prstGeom prst="rect">
            <a:avLst/>
          </a:prstGeom>
          <a:noFill/>
        </p:spPr>
        <p:txBody>
          <a:bodyPr wrap="square" rtlCol="0">
            <a:spAutoFit/>
          </a:bodyPr>
          <a:lstStyle/>
          <a:p>
            <a:r>
              <a:rPr lang="en-US" sz="1200" dirty="0"/>
              <a:t>Shirley </a:t>
            </a:r>
            <a:r>
              <a:rPr lang="en-US" sz="1200" dirty="0" smtClean="0"/>
              <a:t>X. Liu, Elaine </a:t>
            </a:r>
            <a:r>
              <a:rPr lang="en-US" sz="1200" dirty="0"/>
              <a:t>R. </a:t>
            </a:r>
            <a:r>
              <a:rPr lang="en-US" sz="1200" dirty="0" err="1"/>
              <a:t>Mardis</a:t>
            </a:r>
            <a:r>
              <a:rPr lang="en-US" sz="1200" dirty="0"/>
              <a:t>. Applications of </a:t>
            </a:r>
            <a:r>
              <a:rPr lang="en-US" sz="1200" dirty="0" err="1"/>
              <a:t>Immunogenomics</a:t>
            </a:r>
            <a:r>
              <a:rPr lang="en-US" sz="1200" dirty="0"/>
              <a:t> to Cancer. Cell </a:t>
            </a:r>
            <a:r>
              <a:rPr lang="en-US" sz="1200" dirty="0" smtClean="0"/>
              <a:t>Press. 2017.</a:t>
            </a:r>
            <a:endParaRPr lang="en-US" sz="1200" dirty="0"/>
          </a:p>
        </p:txBody>
      </p:sp>
      <p:sp>
        <p:nvSpPr>
          <p:cNvPr id="14" name="TextBox 13"/>
          <p:cNvSpPr txBox="1"/>
          <p:nvPr/>
        </p:nvSpPr>
        <p:spPr>
          <a:xfrm>
            <a:off x="4885268" y="5447382"/>
            <a:ext cx="2488738" cy="276999"/>
          </a:xfrm>
          <a:prstGeom prst="rect">
            <a:avLst/>
          </a:prstGeom>
          <a:noFill/>
        </p:spPr>
        <p:txBody>
          <a:bodyPr wrap="square" rtlCol="0">
            <a:spAutoFit/>
          </a:bodyPr>
          <a:lstStyle/>
          <a:p>
            <a:r>
              <a:rPr lang="en-US" sz="1200" dirty="0" smtClean="0"/>
              <a:t>Jasreet </a:t>
            </a:r>
            <a:r>
              <a:rPr lang="en-US" sz="1200" dirty="0" err="1" smtClean="0"/>
              <a:t>Hundal</a:t>
            </a:r>
            <a:r>
              <a:rPr lang="en-US" sz="1200" dirty="0" smtClean="0"/>
              <a:t> &amp; Katie Campbell</a:t>
            </a:r>
            <a:endParaRPr lang="en-US" sz="1200" dirty="0"/>
          </a:p>
        </p:txBody>
      </p:sp>
      <p:pic>
        <p:nvPicPr>
          <p:cNvPr id="15"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a:xfrm>
            <a:off x="0" y="1698629"/>
            <a:ext cx="4808922" cy="2917304"/>
          </a:xfrm>
        </p:spPr>
      </p:pic>
      <p:sp>
        <p:nvSpPr>
          <p:cNvPr id="16" name="TextBox 15"/>
          <p:cNvSpPr txBox="1"/>
          <p:nvPr/>
        </p:nvSpPr>
        <p:spPr>
          <a:xfrm>
            <a:off x="361647" y="4709268"/>
            <a:ext cx="1736999" cy="276999"/>
          </a:xfrm>
          <a:prstGeom prst="rect">
            <a:avLst/>
          </a:prstGeom>
          <a:noFill/>
        </p:spPr>
        <p:txBody>
          <a:bodyPr wrap="none" rtlCol="0">
            <a:spAutoFit/>
          </a:bodyPr>
          <a:lstStyle/>
          <a:p>
            <a:r>
              <a:rPr lang="en-US" sz="1200" dirty="0" smtClean="0">
                <a:hlinkClick r:id="rId4"/>
              </a:rPr>
              <a:t>Singh and Gulley, 2014</a:t>
            </a:r>
            <a:endParaRPr lang="en-US" sz="1200" dirty="0"/>
          </a:p>
        </p:txBody>
      </p:sp>
    </p:spTree>
    <p:extLst>
      <p:ext uri="{BB962C8B-B14F-4D97-AF65-F5344CB8AC3E}">
        <p14:creationId xmlns:p14="http://schemas.microsoft.com/office/powerpoint/2010/main" val="228533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smtClean="0">
                <a:hlinkClick r:id="rId3"/>
              </a:rPr>
              <a:t>https://github.com/griffithlab</a:t>
            </a:r>
            <a:r>
              <a:rPr lang="en-US" dirty="0" smtClean="0"/>
              <a:t> </a:t>
            </a:r>
            <a:endParaRPr lang="en-US" dirty="0"/>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a:t>
            </a:r>
            <a:r>
              <a:rPr lang="en-US" dirty="0" smtClean="0">
                <a:hlinkClick r:id="rId4"/>
              </a:rPr>
              <a:t>genome</a:t>
            </a:r>
            <a:r>
              <a:rPr lang="en-US" dirty="0" smtClean="0"/>
              <a:t> </a:t>
            </a:r>
            <a:endParaRPr lang="en-US" dirty="0"/>
          </a:p>
        </p:txBody>
      </p:sp>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81217" y="1397000"/>
            <a:ext cx="7090834" cy="5341428"/>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bioinformatics for DNA and RNA sequence </a:t>
            </a:r>
            <a:r>
              <a:rPr lang="en-US" dirty="0" smtClean="0"/>
              <a:t>analysis</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we hope you will:</a:t>
            </a:r>
          </a:p>
          <a:p>
            <a:pPr lvl="1"/>
            <a:r>
              <a:rPr lang="en-US" dirty="0"/>
              <a:t>Have a solid understanding of basic computational biology techniques for interpreting data</a:t>
            </a:r>
          </a:p>
          <a:p>
            <a:pPr lvl="1"/>
            <a:r>
              <a:rPr lang="en-US" dirty="0" smtClean="0"/>
              <a:t>Become comfortable with linux </a:t>
            </a:r>
            <a:r>
              <a:rPr lang="en-US" dirty="0"/>
              <a:t>command line and other core bioinformatics </a:t>
            </a:r>
            <a:r>
              <a:rPr lang="en-US" dirty="0" smtClean="0"/>
              <a:t>skills</a:t>
            </a:r>
          </a:p>
          <a:p>
            <a:pPr lvl="1"/>
            <a:r>
              <a:rPr lang="en-US" dirty="0" smtClean="0"/>
              <a:t>Learn the basics of cloud computing</a:t>
            </a:r>
          </a:p>
          <a:p>
            <a:pPr lvl="1"/>
            <a:r>
              <a:rPr lang="en-US" dirty="0" smtClean="0"/>
              <a:t>Run and understand a complex genome analysis workflow </a:t>
            </a:r>
            <a:r>
              <a:rPr lang="en-US" dirty="0"/>
              <a:t>(alignment, variant calling, assembly, </a:t>
            </a:r>
            <a:r>
              <a:rPr lang="en-US" dirty="0" smtClean="0"/>
              <a:t>etc., etc.)</a:t>
            </a:r>
            <a:endParaRPr lang="en-US" dirty="0"/>
          </a:p>
          <a:p>
            <a:pPr lvl="1"/>
            <a:r>
              <a:rPr lang="en-US" dirty="0" smtClean="0"/>
              <a:t>Be </a:t>
            </a:r>
            <a:r>
              <a:rPr lang="en-US" dirty="0"/>
              <a:t>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introduce yourself: Name, affiliation and area of research</a:t>
            </a:r>
          </a:p>
          <a:p>
            <a:endParaRPr lang="en-US" dirty="0"/>
          </a:p>
          <a:p>
            <a:r>
              <a:rPr lang="en-US" dirty="0" smtClean="0"/>
              <a:t>Student poll</a:t>
            </a:r>
          </a:p>
          <a:p>
            <a:pPr lvl="1"/>
            <a:r>
              <a:rPr lang="en-US" dirty="0" smtClean="0"/>
              <a:t>Are you doing genomics research?</a:t>
            </a:r>
          </a:p>
          <a:p>
            <a:pPr lvl="1"/>
            <a:r>
              <a:rPr lang="en-US" dirty="0" smtClean="0"/>
              <a:t>Do you consider yourself a </a:t>
            </a:r>
            <a:r>
              <a:rPr lang="en-US" dirty="0" err="1" smtClean="0"/>
              <a:t>bioinformatician</a:t>
            </a:r>
            <a:r>
              <a:rPr lang="en-US" dirty="0" smtClean="0"/>
              <a:t>?</a:t>
            </a:r>
          </a:p>
          <a:p>
            <a:pPr lvl="1"/>
            <a:r>
              <a:rPr lang="en-US" dirty="0" smtClean="0"/>
              <a:t>What kind of NGS data are you working with?</a:t>
            </a:r>
          </a:p>
          <a:p>
            <a:pPr lvl="2"/>
            <a:r>
              <a:rPr lang="en-US" dirty="0" smtClean="0"/>
              <a:t>WGS?</a:t>
            </a:r>
          </a:p>
          <a:p>
            <a:pPr lvl="2"/>
            <a:r>
              <a:rPr lang="en-US" dirty="0" smtClean="0"/>
              <a:t>Exome?</a:t>
            </a:r>
          </a:p>
          <a:p>
            <a:pPr lvl="2"/>
            <a:r>
              <a:rPr lang="en-US" dirty="0" err="1" smtClean="0"/>
              <a:t>RNAseq</a:t>
            </a:r>
            <a:r>
              <a:rPr lang="en-US" dirty="0" smtClean="0"/>
              <a:t>?</a:t>
            </a:r>
          </a:p>
          <a:p>
            <a:pPr lvl="2"/>
            <a:r>
              <a:rPr lang="en-US" dirty="0" err="1" smtClean="0"/>
              <a:t>Epigenome</a:t>
            </a:r>
            <a:r>
              <a:rPr lang="en-US" dirty="0" smtClean="0"/>
              <a:t>?</a:t>
            </a:r>
          </a:p>
          <a:p>
            <a:pPr lvl="2"/>
            <a:r>
              <a:rPr lang="en-US" dirty="0" smtClean="0"/>
              <a:t>Other?</a:t>
            </a:r>
          </a:p>
          <a:p>
            <a:pPr lvl="1"/>
            <a:r>
              <a:rPr lang="en-US" dirty="0" smtClean="0"/>
              <a:t>What organism do you work with?</a:t>
            </a:r>
          </a:p>
          <a:p>
            <a:pPr lvl="1"/>
            <a:r>
              <a:rPr lang="en-US" dirty="0" smtClean="0"/>
              <a:t>Did you bring data?</a:t>
            </a:r>
          </a:p>
        </p:txBody>
      </p:sp>
    </p:spTree>
    <p:extLst>
      <p:ext uri="{BB962C8B-B14F-4D97-AF65-F5344CB8AC3E}">
        <p14:creationId xmlns:p14="http://schemas.microsoft.com/office/powerpoint/2010/main" val="1311546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smtClean="0"/>
              <a:t>Zachary Skidmore, MSc</a:t>
            </a:r>
          </a:p>
          <a:p>
            <a:r>
              <a:rPr lang="en-US" sz="1100" dirty="0" smtClean="0"/>
              <a:t>Staff Scientist, MGI</a:t>
            </a:r>
          </a:p>
          <a:p>
            <a:endParaRPr lang="en-US" sz="1100" dirty="0"/>
          </a:p>
          <a:p>
            <a:r>
              <a:rPr lang="en-US" sz="1100" dirty="0" err="1" smtClean="0"/>
              <a:t>GenVisR</a:t>
            </a:r>
            <a:r>
              <a:rPr lang="en-US" sz="1100" dirty="0" smtClean="0"/>
              <a:t> creator</a:t>
            </a:r>
          </a:p>
        </p:txBody>
      </p:sp>
      <p:sp>
        <p:nvSpPr>
          <p:cNvPr id="13" name="TextBox 12"/>
          <p:cNvSpPr txBox="1"/>
          <p:nvPr/>
        </p:nvSpPr>
        <p:spPr>
          <a:xfrm>
            <a:off x="640695" y="5667995"/>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spTree>
    <p:extLst>
      <p:ext uri="{BB962C8B-B14F-4D97-AF65-F5344CB8AC3E}">
        <p14:creationId xmlns:p14="http://schemas.microsoft.com/office/powerpoint/2010/main" val="2942169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poll continued</a:t>
            </a:r>
            <a:endParaRPr lang="en-US" dirty="0"/>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endParaRPr lang="en-US" dirty="0" smtClean="0"/>
          </a:p>
          <a:p>
            <a:pPr lvl="1"/>
            <a:r>
              <a:rPr lang="en-US" dirty="0" smtClean="0"/>
              <a:t>Expert?</a:t>
            </a:r>
          </a:p>
          <a:p>
            <a:r>
              <a:rPr lang="en-US" dirty="0" smtClean="0"/>
              <a:t>Do you sometimes write code?</a:t>
            </a:r>
          </a:p>
          <a:p>
            <a:pPr lvl="1"/>
            <a:r>
              <a:rPr lang="en-US" dirty="0" smtClean="0"/>
              <a:t>What language?</a:t>
            </a:r>
            <a:endParaRPr lang="en-US" dirty="0"/>
          </a:p>
          <a:p>
            <a:r>
              <a:rPr lang="en-US" dirty="0"/>
              <a:t>Are you familiar with </a:t>
            </a:r>
            <a:r>
              <a:rPr lang="en-US" dirty="0" smtClean="0"/>
              <a:t>R?</a:t>
            </a:r>
            <a:endParaRPr lang="en-US" dirty="0"/>
          </a:p>
          <a:p>
            <a:pPr lvl="1"/>
            <a:r>
              <a:rPr lang="en-US" dirty="0"/>
              <a:t>Intermediate</a:t>
            </a:r>
            <a:r>
              <a:rPr lang="en-US" dirty="0" smtClean="0"/>
              <a:t>?</a:t>
            </a:r>
          </a:p>
          <a:p>
            <a:pPr lvl="1"/>
            <a:r>
              <a:rPr lang="en-US" dirty="0" smtClean="0"/>
              <a:t>Expert</a:t>
            </a:r>
            <a:r>
              <a:rPr lang="en-US" dirty="0"/>
              <a:t>?</a:t>
            </a:r>
          </a:p>
          <a:p>
            <a:r>
              <a:rPr lang="en-US" dirty="0" smtClean="0"/>
              <a:t>Are you familiar with </a:t>
            </a:r>
            <a:r>
              <a:rPr lang="en-US" dirty="0" err="1" smtClean="0"/>
              <a:t>ggplot</a:t>
            </a:r>
            <a:r>
              <a:rPr lang="en-US" dirty="0" smtClean="0"/>
              <a:t>?</a:t>
            </a:r>
          </a:p>
          <a:p>
            <a:pPr lvl="1"/>
            <a:r>
              <a:rPr lang="en-US" dirty="0" smtClean="0"/>
              <a:t>Intermediate?</a:t>
            </a:r>
          </a:p>
          <a:p>
            <a:pPr lvl="1"/>
            <a:r>
              <a:rPr lang="en-US" dirty="0" smtClean="0"/>
              <a:t>Expert?</a:t>
            </a:r>
          </a:p>
          <a:p>
            <a:r>
              <a:rPr lang="en-US" dirty="0" smtClean="0"/>
              <a:t>Do you use </a:t>
            </a:r>
            <a:r>
              <a:rPr lang="en-US" dirty="0" err="1" smtClean="0"/>
              <a:t>git</a:t>
            </a:r>
            <a:r>
              <a:rPr lang="en-US" dirty="0" smtClean="0"/>
              <a:t>/</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970333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major contributors</a:t>
            </a:r>
            <a:endParaRPr lang="en-US" dirty="0"/>
          </a:p>
        </p:txBody>
      </p:sp>
      <p:grpSp>
        <p:nvGrpSpPr>
          <p:cNvPr id="13" name="Group 12"/>
          <p:cNvGrpSpPr/>
          <p:nvPr/>
        </p:nvGrpSpPr>
        <p:grpSpPr>
          <a:xfrm>
            <a:off x="2427792" y="1008605"/>
            <a:ext cx="1851789" cy="1944149"/>
            <a:chOff x="2330224" y="1008605"/>
            <a:chExt cx="1851789" cy="1944149"/>
          </a:xfrm>
        </p:grpSpPr>
        <p:sp>
          <p:nvSpPr>
            <p:cNvPr id="4" name="TextBox 3"/>
            <p:cNvSpPr txBox="1"/>
            <p:nvPr/>
          </p:nvSpPr>
          <p:spPr>
            <a:xfrm>
              <a:off x="2330224" y="1008605"/>
              <a:ext cx="1851789" cy="369332"/>
            </a:xfrm>
            <a:prstGeom prst="rect">
              <a:avLst/>
            </a:prstGeom>
            <a:noFill/>
          </p:spPr>
          <p:txBody>
            <a:bodyPr wrap="none" rtlCol="0">
              <a:spAutoFit/>
            </a:bodyPr>
            <a:lstStyle/>
            <a:p>
              <a:r>
                <a:rPr lang="en-US" dirty="0" smtClean="0"/>
                <a:t>Sharon </a:t>
              </a:r>
              <a:r>
                <a:rPr lang="en-US" dirty="0" err="1" smtClean="0"/>
                <a:t>Freshour</a:t>
              </a:r>
              <a:endParaRPr lang="en-US" dirty="0"/>
            </a:p>
          </p:txBody>
        </p:sp>
        <p:pic>
          <p:nvPicPr>
            <p:cNvPr id="8" name="Picture 7" descr="SharonFreshour.jpg"/>
            <p:cNvPicPr>
              <a:picLocks noChangeAspect="1"/>
            </p:cNvPicPr>
            <p:nvPr/>
          </p:nvPicPr>
          <p:blipFill rotWithShape="1">
            <a:blip r:embed="rId2">
              <a:extLst>
                <a:ext uri="{28A0092B-C50C-407E-A947-70E740481C1C}">
                  <a14:useLocalDpi xmlns:a14="http://schemas.microsoft.com/office/drawing/2010/main" val="0"/>
                </a:ext>
              </a:extLst>
            </a:blip>
            <a:srcRect l="9054" r="6634"/>
            <a:stretch/>
          </p:blipFill>
          <p:spPr>
            <a:xfrm>
              <a:off x="2564603" y="1387638"/>
              <a:ext cx="1383031" cy="1565116"/>
            </a:xfrm>
            <a:prstGeom prst="rect">
              <a:avLst/>
            </a:prstGeom>
          </p:spPr>
        </p:pic>
      </p:grpSp>
      <p:grpSp>
        <p:nvGrpSpPr>
          <p:cNvPr id="15" name="Group 14"/>
          <p:cNvGrpSpPr/>
          <p:nvPr/>
        </p:nvGrpSpPr>
        <p:grpSpPr>
          <a:xfrm>
            <a:off x="6928272" y="1008605"/>
            <a:ext cx="1412203" cy="1944149"/>
            <a:chOff x="6928272" y="1008605"/>
            <a:chExt cx="1412203" cy="1944149"/>
          </a:xfrm>
        </p:grpSpPr>
        <p:sp>
          <p:nvSpPr>
            <p:cNvPr id="5" name="TextBox 4"/>
            <p:cNvSpPr txBox="1"/>
            <p:nvPr/>
          </p:nvSpPr>
          <p:spPr>
            <a:xfrm>
              <a:off x="6928272" y="1008605"/>
              <a:ext cx="1412203" cy="369332"/>
            </a:xfrm>
            <a:prstGeom prst="rect">
              <a:avLst/>
            </a:prstGeom>
            <a:noFill/>
          </p:spPr>
          <p:txBody>
            <a:bodyPr wrap="none" rtlCol="0">
              <a:spAutoFit/>
            </a:bodyPr>
            <a:lstStyle/>
            <a:p>
              <a:r>
                <a:rPr lang="en-US" dirty="0" err="1" smtClean="0"/>
                <a:t>Huiming</a:t>
              </a:r>
              <a:r>
                <a:rPr lang="en-US" dirty="0" smtClean="0"/>
                <a:t> Xia</a:t>
              </a:r>
              <a:endParaRPr lang="en-US" dirty="0"/>
            </a:p>
          </p:txBody>
        </p:sp>
        <p:pic>
          <p:nvPicPr>
            <p:cNvPr id="9" name="Picture 8" descr="HuimingXi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066" y="1387638"/>
              <a:ext cx="1394615" cy="1565116"/>
            </a:xfrm>
            <a:prstGeom prst="rect">
              <a:avLst/>
            </a:prstGeom>
          </p:spPr>
        </p:pic>
      </p:grpSp>
      <p:grpSp>
        <p:nvGrpSpPr>
          <p:cNvPr id="12" name="Group 11"/>
          <p:cNvGrpSpPr/>
          <p:nvPr/>
        </p:nvGrpSpPr>
        <p:grpSpPr>
          <a:xfrm>
            <a:off x="459618" y="1008605"/>
            <a:ext cx="1498765" cy="1944149"/>
            <a:chOff x="459618" y="1008605"/>
            <a:chExt cx="1498765" cy="1944149"/>
          </a:xfrm>
        </p:grpSpPr>
        <p:sp>
          <p:nvSpPr>
            <p:cNvPr id="6" name="TextBox 5"/>
            <p:cNvSpPr txBox="1"/>
            <p:nvPr/>
          </p:nvSpPr>
          <p:spPr>
            <a:xfrm>
              <a:off x="459618" y="1008605"/>
              <a:ext cx="1498765" cy="369332"/>
            </a:xfrm>
            <a:prstGeom prst="rect">
              <a:avLst/>
            </a:prstGeom>
            <a:noFill/>
          </p:spPr>
          <p:txBody>
            <a:bodyPr wrap="none" rtlCol="0">
              <a:spAutoFit/>
            </a:bodyPr>
            <a:lstStyle/>
            <a:p>
              <a:r>
                <a:rPr lang="en-US" dirty="0" smtClean="0"/>
                <a:t>Erica </a:t>
              </a:r>
              <a:r>
                <a:rPr lang="en-US" dirty="0" err="1" smtClean="0"/>
                <a:t>Barnell</a:t>
              </a:r>
              <a:endParaRPr lang="en-US" dirty="0"/>
            </a:p>
          </p:txBody>
        </p:sp>
        <p:pic>
          <p:nvPicPr>
            <p:cNvPr id="10" name="Picture 9" descr="EricaBarnell.png"/>
            <p:cNvPicPr>
              <a:picLocks noChangeAspect="1"/>
            </p:cNvPicPr>
            <p:nvPr/>
          </p:nvPicPr>
          <p:blipFill rotWithShape="1">
            <a:blip r:embed="rId4">
              <a:extLst>
                <a:ext uri="{28A0092B-C50C-407E-A947-70E740481C1C}">
                  <a14:useLocalDpi xmlns:a14="http://schemas.microsoft.com/office/drawing/2010/main" val="0"/>
                </a:ext>
              </a:extLst>
            </a:blip>
            <a:srcRect b="13925"/>
            <a:stretch/>
          </p:blipFill>
          <p:spPr>
            <a:xfrm>
              <a:off x="492357" y="1387638"/>
              <a:ext cx="1433286" cy="1565116"/>
            </a:xfrm>
            <a:prstGeom prst="rect">
              <a:avLst/>
            </a:prstGeom>
          </p:spPr>
        </p:pic>
      </p:grpSp>
      <p:grpSp>
        <p:nvGrpSpPr>
          <p:cNvPr id="14" name="Group 13"/>
          <p:cNvGrpSpPr/>
          <p:nvPr/>
        </p:nvGrpSpPr>
        <p:grpSpPr>
          <a:xfrm>
            <a:off x="4748990" y="1008605"/>
            <a:ext cx="1709873" cy="1944150"/>
            <a:chOff x="4832048" y="1008605"/>
            <a:chExt cx="1709873" cy="1944150"/>
          </a:xfrm>
        </p:grpSpPr>
        <p:sp>
          <p:nvSpPr>
            <p:cNvPr id="7" name="TextBox 6"/>
            <p:cNvSpPr txBox="1"/>
            <p:nvPr/>
          </p:nvSpPr>
          <p:spPr>
            <a:xfrm>
              <a:off x="4832048" y="1008605"/>
              <a:ext cx="1709873" cy="369332"/>
            </a:xfrm>
            <a:prstGeom prst="rect">
              <a:avLst/>
            </a:prstGeom>
            <a:noFill/>
          </p:spPr>
          <p:txBody>
            <a:bodyPr wrap="none" rtlCol="0">
              <a:spAutoFit/>
            </a:bodyPr>
            <a:lstStyle/>
            <a:p>
              <a:r>
                <a:rPr lang="en-US" dirty="0" smtClean="0"/>
                <a:t>Jeff Szymanski </a:t>
              </a:r>
              <a:endParaRPr lang="en-US" dirty="0"/>
            </a:p>
          </p:txBody>
        </p:sp>
        <p:pic>
          <p:nvPicPr>
            <p:cNvPr id="11" name="Picture 10" descr="JeffSzymanski.png"/>
            <p:cNvPicPr>
              <a:picLocks noChangeAspect="1"/>
            </p:cNvPicPr>
            <p:nvPr/>
          </p:nvPicPr>
          <p:blipFill rotWithShape="1">
            <a:blip r:embed="rId5">
              <a:extLst>
                <a:ext uri="{28A0092B-C50C-407E-A947-70E740481C1C}">
                  <a14:useLocalDpi xmlns:a14="http://schemas.microsoft.com/office/drawing/2010/main" val="0"/>
                </a:ext>
              </a:extLst>
            </a:blip>
            <a:srcRect l="7232" r="8003"/>
            <a:stretch/>
          </p:blipFill>
          <p:spPr>
            <a:xfrm>
              <a:off x="5043513" y="1387639"/>
              <a:ext cx="1286943" cy="1565116"/>
            </a:xfrm>
            <a:prstGeom prst="rect">
              <a:avLst/>
            </a:prstGeom>
          </p:spPr>
        </p:pic>
      </p:grpSp>
      <p:sp>
        <p:nvSpPr>
          <p:cNvPr id="16" name="TextBox 15"/>
          <p:cNvSpPr txBox="1"/>
          <p:nvPr/>
        </p:nvSpPr>
        <p:spPr>
          <a:xfrm>
            <a:off x="492357" y="3525762"/>
            <a:ext cx="7839324" cy="1477328"/>
          </a:xfrm>
          <a:prstGeom prst="rect">
            <a:avLst/>
          </a:prstGeom>
          <a:noFill/>
        </p:spPr>
        <p:txBody>
          <a:bodyPr wrap="square" rtlCol="0">
            <a:spAutoFit/>
          </a:bodyPr>
          <a:lstStyle/>
          <a:p>
            <a:r>
              <a:rPr lang="en-US" dirty="0" smtClean="0"/>
              <a:t>Additional guidance and expertise from members of the Griffith Lab, the McDonnell Genome Institute, and elsewhere:</a:t>
            </a:r>
          </a:p>
          <a:p>
            <a:endParaRPr lang="en-US" dirty="0"/>
          </a:p>
          <a:p>
            <a:r>
              <a:rPr lang="en-US" dirty="0" smtClean="0"/>
              <a:t>Chris Miller, Jason Walker, Alex Wagner, Thomas Mooney, Susanna </a:t>
            </a:r>
            <a:r>
              <a:rPr lang="en-US" dirty="0" err="1" smtClean="0"/>
              <a:t>Kiwala</a:t>
            </a:r>
            <a:r>
              <a:rPr lang="en-US" dirty="0" smtClean="0"/>
              <a:t>, </a:t>
            </a:r>
            <a:r>
              <a:rPr lang="en-US" dirty="0" err="1" smtClean="0"/>
              <a:t>Jasreet</a:t>
            </a:r>
            <a:r>
              <a:rPr lang="en-US" dirty="0" smtClean="0"/>
              <a:t> </a:t>
            </a:r>
            <a:r>
              <a:rPr lang="en-US" dirty="0" err="1" smtClean="0"/>
              <a:t>Hundal</a:t>
            </a:r>
            <a:r>
              <a:rPr lang="en-US" dirty="0" smtClean="0"/>
              <a:t>, Yang-Yang </a:t>
            </a:r>
            <a:r>
              <a:rPr lang="en-US" dirty="0" err="1" smtClean="0"/>
              <a:t>Feng</a:t>
            </a:r>
            <a:r>
              <a:rPr lang="en-US" dirty="0" smtClean="0"/>
              <a:t>, Adam Coffman, </a:t>
            </a:r>
            <a:r>
              <a:rPr lang="mr-IN" dirty="0" smtClean="0"/>
              <a:t>…</a:t>
            </a:r>
            <a:r>
              <a:rPr lang="en-US" dirty="0" smtClean="0"/>
              <a:t> </a:t>
            </a:r>
            <a:endParaRPr lang="en-US" dirty="0"/>
          </a:p>
        </p:txBody>
      </p:sp>
    </p:spTree>
    <p:extLst>
      <p:ext uri="{BB962C8B-B14F-4D97-AF65-F5344CB8AC3E}">
        <p14:creationId xmlns:p14="http://schemas.microsoft.com/office/powerpoint/2010/main" val="396704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1991</TotalTime>
  <Words>1993</Words>
  <Application>Microsoft Macintosh PowerPoint</Application>
  <PresentationFormat>On-screen Show (4:3)</PresentationFormat>
  <Paragraphs>238</Paragraphs>
  <Slides>20</Slides>
  <Notes>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MGI_PPT_template_4-3_v1b</vt:lpstr>
      <vt:lpstr>PMBIO Module 0: Introductions</vt:lpstr>
      <vt:lpstr>Introductions to course instructors</vt:lpstr>
      <vt:lpstr>Other major contributors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Immune therapy opens exciting new avenues for personalized therapy</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Introduction to bioinformatics for DNA and RNA sequence analysis</vt:lpstr>
      <vt:lpstr>Student introductions </vt:lpstr>
      <vt:lpstr>Student poll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42</cp:revision>
  <dcterms:created xsi:type="dcterms:W3CDTF">2015-05-07T20:45:54Z</dcterms:created>
  <dcterms:modified xsi:type="dcterms:W3CDTF">2018-10-19T15:44:48Z</dcterms:modified>
</cp:coreProperties>
</file>